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7559675" cy="532765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14"/>
    <p:restoredTop sz="94719"/>
  </p:normalViewPr>
  <p:slideViewPr>
    <p:cSldViewPr snapToGrid="0">
      <p:cViewPr>
        <p:scale>
          <a:sx n="208" d="100"/>
          <a:sy n="208" d="100"/>
        </p:scale>
        <p:origin x="200" y="-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8A972-E828-5540-AD3C-91735D64DFE2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30525" y="857250"/>
            <a:ext cx="328295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608EE5-95A2-6246-85EB-0032E57E445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25751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66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32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97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63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29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94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60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25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608EE5-95A2-6246-85EB-0032E57E4456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37794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78201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3041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01161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36228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90124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49698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47476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25562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47252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39506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31497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4F0B90-1354-B043-BFAC-9941BC2E1C5F}" type="datetimeFigureOut">
              <a:rPr lang="en-NL" smtClean="0"/>
              <a:t>21/07/2024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972E9-F605-D641-8720-9E6835E63D2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58760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2B6AAE-FB62-C97D-B1DF-57B2D3386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8" y="-14828"/>
            <a:ext cx="7559675" cy="5164595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31694A41-728B-1A0D-D0E0-C01657EB56DD}"/>
              </a:ext>
            </a:extLst>
          </p:cNvPr>
          <p:cNvSpPr/>
          <p:nvPr/>
        </p:nvSpPr>
        <p:spPr>
          <a:xfrm>
            <a:off x="2376578" y="4268850"/>
            <a:ext cx="492904" cy="249679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The Old Soul</a:t>
            </a:r>
            <a:br>
              <a:rPr lang="en-NL" sz="600" dirty="0"/>
            </a:br>
            <a:r>
              <a:rPr lang="en-NL" sz="600" dirty="0"/>
              <a:t>(Surinamese)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4834027F-6C24-6D07-7130-9B445AAE960D}"/>
              </a:ext>
            </a:extLst>
          </p:cNvPr>
          <p:cNvSpPr/>
          <p:nvPr/>
        </p:nvSpPr>
        <p:spPr>
          <a:xfrm>
            <a:off x="3088891" y="4495838"/>
            <a:ext cx="346704" cy="249679"/>
          </a:xfrm>
          <a:prstGeom prst="wedgeRoundRectCallou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Mastino</a:t>
            </a:r>
          </a:p>
          <a:p>
            <a:r>
              <a:rPr lang="en-NL" sz="600" dirty="0"/>
              <a:t>(Pizza)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8687E5AE-103F-325E-5A86-A991F9EC20FF}"/>
              </a:ext>
            </a:extLst>
          </p:cNvPr>
          <p:cNvSpPr/>
          <p:nvPr/>
        </p:nvSpPr>
        <p:spPr>
          <a:xfrm>
            <a:off x="1359693" y="3291749"/>
            <a:ext cx="540455" cy="269456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Veganees</a:t>
            </a:r>
          </a:p>
          <a:p>
            <a:r>
              <a:rPr lang="en-NL" sz="600" dirty="0"/>
              <a:t>(Asian Fusion)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96DD186E-AF79-33CA-30C9-C9BA36447D3C}"/>
              </a:ext>
            </a:extLst>
          </p:cNvPr>
          <p:cNvSpPr/>
          <p:nvPr/>
        </p:nvSpPr>
        <p:spPr>
          <a:xfrm>
            <a:off x="1359693" y="972638"/>
            <a:ext cx="466414" cy="262589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Plant Based </a:t>
            </a:r>
          </a:p>
          <a:p>
            <a:r>
              <a:rPr lang="en-NL" sz="600" dirty="0"/>
              <a:t>Sushi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D24AB55D-3E73-BCEB-6CBF-9F5C3F941B91}"/>
              </a:ext>
            </a:extLst>
          </p:cNvPr>
          <p:cNvSpPr/>
          <p:nvPr/>
        </p:nvSpPr>
        <p:spPr>
          <a:xfrm>
            <a:off x="5287876" y="2237820"/>
            <a:ext cx="575907" cy="227678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Vegan Sushi Bar</a:t>
            </a: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E2D45407-2460-59B5-3F06-23315FBA099B}"/>
              </a:ext>
            </a:extLst>
          </p:cNvPr>
          <p:cNvSpPr/>
          <p:nvPr/>
        </p:nvSpPr>
        <p:spPr>
          <a:xfrm>
            <a:off x="1940961" y="886603"/>
            <a:ext cx="418991" cy="269456"/>
          </a:xfrm>
          <a:prstGeom prst="wedgeRoundRectCallout">
            <a:avLst/>
          </a:prstGeom>
          <a:solidFill>
            <a:schemeClr val="accent4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Madre</a:t>
            </a:r>
            <a:br>
              <a:rPr lang="en-NL" sz="600" dirty="0"/>
            </a:br>
            <a:r>
              <a:rPr lang="en-NL" sz="600" dirty="0"/>
              <a:t>(Mexican)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BF1F60A0-7BFA-0214-A894-6DC661DAD789}"/>
              </a:ext>
            </a:extLst>
          </p:cNvPr>
          <p:cNvSpPr/>
          <p:nvPr/>
        </p:nvSpPr>
        <p:spPr>
          <a:xfrm>
            <a:off x="2908496" y="2869438"/>
            <a:ext cx="707494" cy="151629"/>
          </a:xfrm>
          <a:prstGeom prst="wedgeRoundRectCallou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Vegan Junkfood bar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0AE453-C4AA-0FDF-98DA-6F579932409A}"/>
              </a:ext>
            </a:extLst>
          </p:cNvPr>
          <p:cNvSpPr txBox="1"/>
          <p:nvPr/>
        </p:nvSpPr>
        <p:spPr>
          <a:xfrm>
            <a:off x="904821" y="33039"/>
            <a:ext cx="5978560" cy="523220"/>
          </a:xfrm>
          <a:prstGeom prst="rect">
            <a:avLst/>
          </a:prstGeom>
          <a:solidFill>
            <a:schemeClr val="lt1">
              <a:alpha val="89225"/>
            </a:schemeClr>
          </a:solidFill>
        </p:spPr>
        <p:txBody>
          <a:bodyPr wrap="none" rtlCol="0">
            <a:spAutoFit/>
          </a:bodyPr>
          <a:lstStyle/>
          <a:p>
            <a:r>
              <a:rPr lang="en-NL" sz="2800" dirty="0">
                <a:solidFill>
                  <a:schemeClr val="bg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Awesome </a:t>
            </a:r>
            <a:r>
              <a:rPr lang="en-NL" sz="28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Vegan</a:t>
            </a:r>
            <a:r>
              <a:rPr lang="en-NL" sz="2800" dirty="0">
                <a:solidFill>
                  <a:schemeClr val="bg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NL" sz="28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Food</a:t>
            </a:r>
            <a:r>
              <a:rPr lang="en-NL" sz="2800" dirty="0">
                <a:solidFill>
                  <a:schemeClr val="bg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 Amsterdam</a:t>
            </a:r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8D478CBE-934E-5343-EA99-2100E3B9AAC2}"/>
              </a:ext>
            </a:extLst>
          </p:cNvPr>
          <p:cNvSpPr/>
          <p:nvPr/>
        </p:nvSpPr>
        <p:spPr>
          <a:xfrm>
            <a:off x="2003127" y="3199463"/>
            <a:ext cx="866355" cy="269456"/>
          </a:xfrm>
          <a:prstGeom prst="wedgeRoundRectCallout">
            <a:avLst/>
          </a:prstGeom>
          <a:solidFill>
            <a:srgbClr val="FFC000">
              <a:alpha val="8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Vegan Temple Bar</a:t>
            </a:r>
          </a:p>
          <a:p>
            <a:r>
              <a:rPr lang="en-NL" sz="600" dirty="0"/>
              <a:t>(burgers, bowls, wraps)</a:t>
            </a:r>
          </a:p>
        </p:txBody>
      </p:sp>
      <p:sp>
        <p:nvSpPr>
          <p:cNvPr id="18" name="Rounded Rectangular Callout 17">
            <a:extLst>
              <a:ext uri="{FF2B5EF4-FFF2-40B4-BE49-F238E27FC236}">
                <a16:creationId xmlns:a16="http://schemas.microsoft.com/office/drawing/2014/main" id="{D1484765-CAC7-2BB8-8FFC-45BBC8C837DE}"/>
              </a:ext>
            </a:extLst>
          </p:cNvPr>
          <p:cNvSpPr/>
          <p:nvPr/>
        </p:nvSpPr>
        <p:spPr>
          <a:xfrm>
            <a:off x="3406465" y="1542034"/>
            <a:ext cx="657535" cy="151628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pPr algn="ctr"/>
            <a:r>
              <a:rPr lang="en-NL" sz="600" dirty="0"/>
              <a:t>Ramen Impossible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26586F-D43C-2220-E191-4FC050BD5127}"/>
              </a:ext>
            </a:extLst>
          </p:cNvPr>
          <p:cNvSpPr txBox="1"/>
          <p:nvPr/>
        </p:nvSpPr>
        <p:spPr>
          <a:xfrm rot="1905270">
            <a:off x="3308707" y="1032011"/>
            <a:ext cx="9863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en-NL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entral Station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1718D3-2C66-4CB8-EA7B-C4001D075D82}"/>
              </a:ext>
            </a:extLst>
          </p:cNvPr>
          <p:cNvSpPr txBox="1"/>
          <p:nvPr/>
        </p:nvSpPr>
        <p:spPr>
          <a:xfrm rot="20343616">
            <a:off x="509126" y="4112607"/>
            <a:ext cx="9863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Vondel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Park</a:t>
            </a:r>
            <a:endParaRPr lang="en-NL" sz="1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186752-9E70-52AC-396A-D69E34AB5BE1}"/>
              </a:ext>
            </a:extLst>
          </p:cNvPr>
          <p:cNvSpPr txBox="1"/>
          <p:nvPr/>
        </p:nvSpPr>
        <p:spPr>
          <a:xfrm rot="20298031">
            <a:off x="5298447" y="3831748"/>
            <a:ext cx="9863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Oosterpark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NL" sz="1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Rounded Rectangular Callout 16">
            <a:extLst>
              <a:ext uri="{FF2B5EF4-FFF2-40B4-BE49-F238E27FC236}">
                <a16:creationId xmlns:a16="http://schemas.microsoft.com/office/drawing/2014/main" id="{E8FF3870-B325-D917-48B3-9A896D33B552}"/>
              </a:ext>
            </a:extLst>
          </p:cNvPr>
          <p:cNvSpPr/>
          <p:nvPr/>
        </p:nvSpPr>
        <p:spPr>
          <a:xfrm>
            <a:off x="5120971" y="3882799"/>
            <a:ext cx="307473" cy="269456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Hearth</a:t>
            </a:r>
          </a:p>
          <a:p>
            <a:r>
              <a:rPr lang="en-NL" sz="600" dirty="0"/>
              <a:t>(diner)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B4994AF-8D16-943C-BD62-691F0F166531}"/>
              </a:ext>
            </a:extLst>
          </p:cNvPr>
          <p:cNvSpPr txBox="1"/>
          <p:nvPr/>
        </p:nvSpPr>
        <p:spPr>
          <a:xfrm rot="18522239">
            <a:off x="1715642" y="4120668"/>
            <a:ext cx="986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Museum square</a:t>
            </a:r>
            <a:endParaRPr lang="en-NL" sz="9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49541C-05E6-70F1-DC2E-D86755CF20B8}"/>
              </a:ext>
            </a:extLst>
          </p:cNvPr>
          <p:cNvSpPr txBox="1"/>
          <p:nvPr/>
        </p:nvSpPr>
        <p:spPr>
          <a:xfrm>
            <a:off x="-59376" y="5114140"/>
            <a:ext cx="69427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world-wide restaurants with vegan food options install the free app:                         </a:t>
            </a:r>
          </a:p>
        </p:txBody>
      </p:sp>
      <p:sp>
        <p:nvSpPr>
          <p:cNvPr id="24" name="Rounded Rectangular Callout 23">
            <a:extLst>
              <a:ext uri="{FF2B5EF4-FFF2-40B4-BE49-F238E27FC236}">
                <a16:creationId xmlns:a16="http://schemas.microsoft.com/office/drawing/2014/main" id="{C2219833-28CB-D2A2-3CB6-631D0D40E24E}"/>
              </a:ext>
            </a:extLst>
          </p:cNvPr>
          <p:cNvSpPr/>
          <p:nvPr/>
        </p:nvSpPr>
        <p:spPr>
          <a:xfrm>
            <a:off x="2261323" y="617147"/>
            <a:ext cx="571953" cy="269456"/>
          </a:xfrm>
          <a:prstGeom prst="wedgeRoundRectCallou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Saint-Jean Deli</a:t>
            </a:r>
          </a:p>
          <a:p>
            <a:r>
              <a:rPr lang="en-NL" sz="600" dirty="0"/>
              <a:t>(bakery)</a:t>
            </a:r>
          </a:p>
        </p:txBody>
      </p:sp>
      <p:sp>
        <p:nvSpPr>
          <p:cNvPr id="25" name="Rounded Rectangular Callout 24">
            <a:extLst>
              <a:ext uri="{FF2B5EF4-FFF2-40B4-BE49-F238E27FC236}">
                <a16:creationId xmlns:a16="http://schemas.microsoft.com/office/drawing/2014/main" id="{83840889-03C3-4561-0A4A-81EF858F2D15}"/>
              </a:ext>
            </a:extLst>
          </p:cNvPr>
          <p:cNvSpPr/>
          <p:nvPr/>
        </p:nvSpPr>
        <p:spPr>
          <a:xfrm>
            <a:off x="3192330" y="1367720"/>
            <a:ext cx="499763" cy="174314"/>
          </a:xfrm>
          <a:prstGeom prst="wedgeRoundRectCallout">
            <a:avLst/>
          </a:prstGeom>
          <a:solidFill>
            <a:schemeClr val="accent4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pPr algn="ctr"/>
            <a:r>
              <a:rPr lang="en-NL" sz="600" dirty="0"/>
              <a:t>TerraZen</a:t>
            </a:r>
          </a:p>
          <a:p>
            <a:pPr algn="ctr"/>
            <a:r>
              <a:rPr lang="en-NL" sz="600" dirty="0"/>
              <a:t>(fusion)</a:t>
            </a:r>
          </a:p>
        </p:txBody>
      </p:sp>
      <p:sp>
        <p:nvSpPr>
          <p:cNvPr id="26" name="Rounded Rectangular Callout 25">
            <a:extLst>
              <a:ext uri="{FF2B5EF4-FFF2-40B4-BE49-F238E27FC236}">
                <a16:creationId xmlns:a16="http://schemas.microsoft.com/office/drawing/2014/main" id="{2E8F7C0D-ACE7-AF39-8D12-2F60A9069E02}"/>
              </a:ext>
            </a:extLst>
          </p:cNvPr>
          <p:cNvSpPr/>
          <p:nvPr/>
        </p:nvSpPr>
        <p:spPr>
          <a:xfrm>
            <a:off x="5961452" y="3631527"/>
            <a:ext cx="462599" cy="269456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Primo Pasta</a:t>
            </a:r>
          </a:p>
          <a:p>
            <a:r>
              <a:rPr lang="en-NL" sz="600" dirty="0"/>
              <a:t>Amsterdam</a:t>
            </a:r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61B62DBB-79F7-03FA-4BD6-0418CFADDF3C}"/>
              </a:ext>
            </a:extLst>
          </p:cNvPr>
          <p:cNvSpPr/>
          <p:nvPr/>
        </p:nvSpPr>
        <p:spPr>
          <a:xfrm>
            <a:off x="6200480" y="4212751"/>
            <a:ext cx="515847" cy="269456"/>
          </a:xfrm>
          <a:prstGeom prst="wedgeRoundRectCallou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Helin’s Vegan Doner</a:t>
            </a:r>
          </a:p>
        </p:txBody>
      </p:sp>
      <p:sp>
        <p:nvSpPr>
          <p:cNvPr id="28" name="Rounded Rectangular Callout 27">
            <a:extLst>
              <a:ext uri="{FF2B5EF4-FFF2-40B4-BE49-F238E27FC236}">
                <a16:creationId xmlns:a16="http://schemas.microsoft.com/office/drawing/2014/main" id="{54693403-000D-EDF7-3D45-F3F883351CE5}"/>
              </a:ext>
            </a:extLst>
          </p:cNvPr>
          <p:cNvSpPr/>
          <p:nvPr/>
        </p:nvSpPr>
        <p:spPr>
          <a:xfrm>
            <a:off x="4999923" y="2537137"/>
            <a:ext cx="519254" cy="161169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Bloem (diner)</a:t>
            </a:r>
          </a:p>
        </p:txBody>
      </p:sp>
      <p:sp>
        <p:nvSpPr>
          <p:cNvPr id="29" name="Rounded Rectangular Callout 28">
            <a:extLst>
              <a:ext uri="{FF2B5EF4-FFF2-40B4-BE49-F238E27FC236}">
                <a16:creationId xmlns:a16="http://schemas.microsoft.com/office/drawing/2014/main" id="{655E41A7-405C-A289-9F66-27095D0A1AD0}"/>
              </a:ext>
            </a:extLst>
          </p:cNvPr>
          <p:cNvSpPr/>
          <p:nvPr/>
        </p:nvSpPr>
        <p:spPr>
          <a:xfrm>
            <a:off x="3198492" y="1641709"/>
            <a:ext cx="311005" cy="194020"/>
          </a:xfrm>
          <a:prstGeom prst="wedgeRoundRectCallout">
            <a:avLst/>
          </a:prstGeom>
          <a:solidFill>
            <a:srgbClr val="FFC000">
              <a:alpha val="8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pPr algn="ctr"/>
            <a:r>
              <a:rPr lang="en-NL" sz="600" dirty="0"/>
              <a:t>Maoz </a:t>
            </a:r>
            <a:br>
              <a:rPr lang="en-NL" sz="600" dirty="0"/>
            </a:br>
            <a:r>
              <a:rPr lang="en-NL" sz="600" dirty="0"/>
              <a:t>(falafel)</a:t>
            </a:r>
          </a:p>
        </p:txBody>
      </p:sp>
      <p:sp>
        <p:nvSpPr>
          <p:cNvPr id="30" name="Rounded Rectangular Callout 29">
            <a:extLst>
              <a:ext uri="{FF2B5EF4-FFF2-40B4-BE49-F238E27FC236}">
                <a16:creationId xmlns:a16="http://schemas.microsoft.com/office/drawing/2014/main" id="{66AE0F6B-4E7B-7134-41F7-EE86D1F24FE2}"/>
              </a:ext>
            </a:extLst>
          </p:cNvPr>
          <p:cNvSpPr/>
          <p:nvPr/>
        </p:nvSpPr>
        <p:spPr>
          <a:xfrm>
            <a:off x="2378397" y="1850270"/>
            <a:ext cx="657535" cy="174314"/>
          </a:xfrm>
          <a:prstGeom prst="wedgeRoundRectCallou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pPr algn="ctr"/>
            <a:r>
              <a:rPr lang="en-NL" sz="600" dirty="0"/>
              <a:t>Flower Burger</a:t>
            </a:r>
          </a:p>
        </p:txBody>
      </p:sp>
      <p:sp>
        <p:nvSpPr>
          <p:cNvPr id="31" name="Rounded Rectangular Callout 30">
            <a:extLst>
              <a:ext uri="{FF2B5EF4-FFF2-40B4-BE49-F238E27FC236}">
                <a16:creationId xmlns:a16="http://schemas.microsoft.com/office/drawing/2014/main" id="{6125D844-483B-F64C-B560-824F5DAF8D6A}"/>
              </a:ext>
            </a:extLst>
          </p:cNvPr>
          <p:cNvSpPr/>
          <p:nvPr/>
        </p:nvSpPr>
        <p:spPr>
          <a:xfrm>
            <a:off x="1970843" y="1844618"/>
            <a:ext cx="389109" cy="206463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Bonboon</a:t>
            </a:r>
          </a:p>
          <a:p>
            <a:r>
              <a:rPr lang="en-NL" sz="600" dirty="0"/>
              <a:t>(diner)</a:t>
            </a:r>
          </a:p>
        </p:txBody>
      </p:sp>
      <p:sp>
        <p:nvSpPr>
          <p:cNvPr id="32" name="Rounded Rectangular Callout 31">
            <a:extLst>
              <a:ext uri="{FF2B5EF4-FFF2-40B4-BE49-F238E27FC236}">
                <a16:creationId xmlns:a16="http://schemas.microsoft.com/office/drawing/2014/main" id="{8D7247AF-014F-CEDB-09A3-FB3C4FEA38D1}"/>
              </a:ext>
            </a:extLst>
          </p:cNvPr>
          <p:cNvSpPr/>
          <p:nvPr/>
        </p:nvSpPr>
        <p:spPr>
          <a:xfrm>
            <a:off x="1845573" y="2155956"/>
            <a:ext cx="607850" cy="206463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pPr algn="ctr"/>
            <a:r>
              <a:rPr lang="en-NL" sz="600" dirty="0"/>
              <a:t>Men’s Impossible</a:t>
            </a:r>
          </a:p>
          <a:p>
            <a:r>
              <a:rPr lang="en-NL" sz="600" dirty="0"/>
              <a:t>(ramen)</a:t>
            </a:r>
          </a:p>
        </p:txBody>
      </p:sp>
      <p:sp>
        <p:nvSpPr>
          <p:cNvPr id="33" name="Rounded Rectangular Callout 32">
            <a:extLst>
              <a:ext uri="{FF2B5EF4-FFF2-40B4-BE49-F238E27FC236}">
                <a16:creationId xmlns:a16="http://schemas.microsoft.com/office/drawing/2014/main" id="{D9E5D403-ABD3-45BD-CD02-BC96F7402EFB}"/>
              </a:ext>
            </a:extLst>
          </p:cNvPr>
          <p:cNvSpPr/>
          <p:nvPr/>
        </p:nvSpPr>
        <p:spPr>
          <a:xfrm>
            <a:off x="3735233" y="4646612"/>
            <a:ext cx="657534" cy="249679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Wild &amp; The Moon</a:t>
            </a:r>
          </a:p>
          <a:p>
            <a:r>
              <a:rPr lang="en-NL" sz="600" dirty="0"/>
              <a:t>(lunch)</a:t>
            </a:r>
          </a:p>
        </p:txBody>
      </p:sp>
      <p:sp>
        <p:nvSpPr>
          <p:cNvPr id="35" name="Rounded Rectangular Callout 34">
            <a:extLst>
              <a:ext uri="{FF2B5EF4-FFF2-40B4-BE49-F238E27FC236}">
                <a16:creationId xmlns:a16="http://schemas.microsoft.com/office/drawing/2014/main" id="{EA6EF369-D0EE-5F71-0299-424A4478075D}"/>
              </a:ext>
            </a:extLst>
          </p:cNvPr>
          <p:cNvSpPr/>
          <p:nvPr/>
        </p:nvSpPr>
        <p:spPr>
          <a:xfrm>
            <a:off x="256313" y="3749354"/>
            <a:ext cx="707494" cy="151629"/>
          </a:xfrm>
          <a:prstGeom prst="wedgeRoundRectCallou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Vegan Junkfood bar</a:t>
            </a:r>
          </a:p>
        </p:txBody>
      </p:sp>
      <p:sp>
        <p:nvSpPr>
          <p:cNvPr id="36" name="Rounded Rectangular Callout 35">
            <a:extLst>
              <a:ext uri="{FF2B5EF4-FFF2-40B4-BE49-F238E27FC236}">
                <a16:creationId xmlns:a16="http://schemas.microsoft.com/office/drawing/2014/main" id="{AF90BFA3-DDF8-2802-6EC4-B7C8CA30D299}"/>
              </a:ext>
            </a:extLst>
          </p:cNvPr>
          <p:cNvSpPr/>
          <p:nvPr/>
        </p:nvSpPr>
        <p:spPr>
          <a:xfrm>
            <a:off x="2833276" y="4849392"/>
            <a:ext cx="346704" cy="249679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Trevi’s</a:t>
            </a:r>
          </a:p>
          <a:p>
            <a:r>
              <a:rPr lang="en-NL" sz="600" dirty="0"/>
              <a:t>(Italian)</a:t>
            </a:r>
          </a:p>
        </p:txBody>
      </p:sp>
      <p:sp>
        <p:nvSpPr>
          <p:cNvPr id="37" name="Rounded Rectangular Callout 36">
            <a:extLst>
              <a:ext uri="{FF2B5EF4-FFF2-40B4-BE49-F238E27FC236}">
                <a16:creationId xmlns:a16="http://schemas.microsoft.com/office/drawing/2014/main" id="{8C40F80E-593C-4301-C156-641090B867CD}"/>
              </a:ext>
            </a:extLst>
          </p:cNvPr>
          <p:cNvSpPr/>
          <p:nvPr/>
        </p:nvSpPr>
        <p:spPr>
          <a:xfrm>
            <a:off x="2581841" y="3982952"/>
            <a:ext cx="502869" cy="198127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Rainbowls</a:t>
            </a:r>
            <a:br>
              <a:rPr lang="en-NL" sz="600" dirty="0"/>
            </a:br>
            <a:r>
              <a:rPr lang="en-NL" sz="600" dirty="0"/>
              <a:t>(health food)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A4E951C3-8358-0BFB-7194-E0BA11CF9580}"/>
              </a:ext>
            </a:extLst>
          </p:cNvPr>
          <p:cNvSpPr/>
          <p:nvPr/>
        </p:nvSpPr>
        <p:spPr>
          <a:xfrm>
            <a:off x="1041561" y="2339666"/>
            <a:ext cx="636264" cy="227678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Meatless District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D9687CE3-642A-026F-BCEE-EBC2CCEA80DA}"/>
              </a:ext>
            </a:extLst>
          </p:cNvPr>
          <p:cNvSpPr/>
          <p:nvPr/>
        </p:nvSpPr>
        <p:spPr>
          <a:xfrm>
            <a:off x="1071923" y="2637328"/>
            <a:ext cx="429216" cy="269456"/>
          </a:xfrm>
          <a:prstGeom prst="wedgeRoundRectCallout">
            <a:avLst/>
          </a:prstGeom>
          <a:solidFill>
            <a:schemeClr val="accent4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Vegitalian</a:t>
            </a:r>
          </a:p>
          <a:p>
            <a:r>
              <a:rPr lang="en-NL" sz="600" dirty="0"/>
              <a:t>(Italian)</a:t>
            </a:r>
          </a:p>
        </p:txBody>
      </p:sp>
      <p:sp>
        <p:nvSpPr>
          <p:cNvPr id="38" name="Rounded Rectangular Callout 37">
            <a:extLst>
              <a:ext uri="{FF2B5EF4-FFF2-40B4-BE49-F238E27FC236}">
                <a16:creationId xmlns:a16="http://schemas.microsoft.com/office/drawing/2014/main" id="{22BB1E69-D862-64FB-4FA8-01E208BDAAD9}"/>
              </a:ext>
            </a:extLst>
          </p:cNvPr>
          <p:cNvSpPr/>
          <p:nvPr/>
        </p:nvSpPr>
        <p:spPr>
          <a:xfrm>
            <a:off x="1193961" y="2492066"/>
            <a:ext cx="540455" cy="227678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Soil Vegan Cafe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6A8D1D-C7BD-AB64-84C0-6F516E1C5163}"/>
              </a:ext>
            </a:extLst>
          </p:cNvPr>
          <p:cNvSpPr/>
          <p:nvPr/>
        </p:nvSpPr>
        <p:spPr>
          <a:xfrm>
            <a:off x="6295352" y="4526949"/>
            <a:ext cx="1264323" cy="637887"/>
          </a:xfrm>
          <a:prstGeom prst="rect">
            <a:avLst/>
          </a:prstGeom>
          <a:solidFill>
            <a:schemeClr val="bg1">
              <a:alpha val="78748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489506-2C32-22E1-EBD0-F39E11534B6E}"/>
              </a:ext>
            </a:extLst>
          </p:cNvPr>
          <p:cNvSpPr/>
          <p:nvPr/>
        </p:nvSpPr>
        <p:spPr>
          <a:xfrm>
            <a:off x="6388879" y="4607621"/>
            <a:ext cx="369240" cy="1125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86A3B5-5735-FF52-097F-45344B72DB40}"/>
              </a:ext>
            </a:extLst>
          </p:cNvPr>
          <p:cNvSpPr/>
          <p:nvPr/>
        </p:nvSpPr>
        <p:spPr>
          <a:xfrm>
            <a:off x="6391350" y="4799629"/>
            <a:ext cx="369240" cy="11941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9DDA6C7-ACF3-3171-7BAD-934B4092A87F}"/>
              </a:ext>
            </a:extLst>
          </p:cNvPr>
          <p:cNvSpPr/>
          <p:nvPr/>
        </p:nvSpPr>
        <p:spPr>
          <a:xfrm>
            <a:off x="6388879" y="4994062"/>
            <a:ext cx="369240" cy="10006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AB55E77-FB87-EE39-C154-056C43F7DA0E}"/>
              </a:ext>
            </a:extLst>
          </p:cNvPr>
          <p:cNvSpPr txBox="1"/>
          <p:nvPr/>
        </p:nvSpPr>
        <p:spPr>
          <a:xfrm>
            <a:off x="6754797" y="4563331"/>
            <a:ext cx="7025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800" dirty="0"/>
              <a:t>Junk food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E1FA416-D2FC-43C7-8597-4053021E7E69}"/>
              </a:ext>
            </a:extLst>
          </p:cNvPr>
          <p:cNvSpPr txBox="1"/>
          <p:nvPr/>
        </p:nvSpPr>
        <p:spPr>
          <a:xfrm>
            <a:off x="6754796" y="4752109"/>
            <a:ext cx="7592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800" dirty="0"/>
              <a:t>Semi-healthy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DA16CE6-F079-B1FC-76AE-CE7A152910FF}"/>
              </a:ext>
            </a:extLst>
          </p:cNvPr>
          <p:cNvSpPr txBox="1"/>
          <p:nvPr/>
        </p:nvSpPr>
        <p:spPr>
          <a:xfrm>
            <a:off x="6755135" y="4936134"/>
            <a:ext cx="5786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800" dirty="0"/>
              <a:t>Healthy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FAABBF0-1C4F-1978-3049-6A6240DEFA84}"/>
              </a:ext>
            </a:extLst>
          </p:cNvPr>
          <p:cNvSpPr txBox="1"/>
          <p:nvPr/>
        </p:nvSpPr>
        <p:spPr>
          <a:xfrm rot="20991129">
            <a:off x="2801863" y="1906963"/>
            <a:ext cx="9863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Dam square</a:t>
            </a:r>
            <a:endParaRPr lang="en-NL" sz="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68568C1-1DDA-51E6-47C6-B53A0F1CEA8C}"/>
              </a:ext>
            </a:extLst>
          </p:cNvPr>
          <p:cNvSpPr txBox="1"/>
          <p:nvPr/>
        </p:nvSpPr>
        <p:spPr>
          <a:xfrm rot="20404770">
            <a:off x="1814304" y="1245325"/>
            <a:ext cx="9863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Jordaan</a:t>
            </a:r>
            <a:endParaRPr lang="en-NL" sz="1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29DD520-F2C6-4ED1-7B5D-04F3B5A0366D}"/>
              </a:ext>
            </a:extLst>
          </p:cNvPr>
          <p:cNvSpPr txBox="1"/>
          <p:nvPr/>
        </p:nvSpPr>
        <p:spPr>
          <a:xfrm>
            <a:off x="3453811" y="4361400"/>
            <a:ext cx="9863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De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pijp</a:t>
            </a:r>
            <a:endParaRPr lang="en-NL" sz="10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75E1D75-B60E-B822-D454-069E8B1ECBD0}"/>
              </a:ext>
            </a:extLst>
          </p:cNvPr>
          <p:cNvSpPr txBox="1"/>
          <p:nvPr/>
        </p:nvSpPr>
        <p:spPr>
          <a:xfrm>
            <a:off x="3198926" y="3007928"/>
            <a:ext cx="865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Rembrandt </a:t>
            </a:r>
            <a:b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square</a:t>
            </a:r>
            <a:endParaRPr lang="en-NL" sz="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D42DF5F-8E29-5B77-A0FB-FBF4B2E84353}"/>
              </a:ext>
            </a:extLst>
          </p:cNvPr>
          <p:cNvSpPr txBox="1"/>
          <p:nvPr/>
        </p:nvSpPr>
        <p:spPr>
          <a:xfrm>
            <a:off x="4268216" y="2705405"/>
            <a:ext cx="613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Hortus</a:t>
            </a:r>
          </a:p>
          <a:p>
            <a:r>
              <a:rPr lang="en-US" sz="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Botanicus</a:t>
            </a:r>
            <a:endParaRPr lang="en-US" sz="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NL" sz="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" name="Rounded Rectangular Callout 46">
            <a:extLst>
              <a:ext uri="{FF2B5EF4-FFF2-40B4-BE49-F238E27FC236}">
                <a16:creationId xmlns:a16="http://schemas.microsoft.com/office/drawing/2014/main" id="{D570F4E9-809D-4791-5ED8-6969BB3E20A5}"/>
              </a:ext>
            </a:extLst>
          </p:cNvPr>
          <p:cNvSpPr/>
          <p:nvPr/>
        </p:nvSpPr>
        <p:spPr>
          <a:xfrm>
            <a:off x="2183857" y="3029961"/>
            <a:ext cx="311005" cy="194020"/>
          </a:xfrm>
          <a:prstGeom prst="wedgeRoundRectCallout">
            <a:avLst/>
          </a:prstGeom>
          <a:solidFill>
            <a:srgbClr val="FFC000">
              <a:alpha val="8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pPr algn="ctr"/>
            <a:r>
              <a:rPr lang="en-NL" sz="600" dirty="0"/>
              <a:t>Maoz </a:t>
            </a:r>
            <a:br>
              <a:rPr lang="en-NL" sz="600" dirty="0"/>
            </a:br>
            <a:r>
              <a:rPr lang="en-NL" sz="600" dirty="0"/>
              <a:t>(falafel)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70531AD-06A9-44FB-1C3D-8DFB45053C5B}"/>
              </a:ext>
            </a:extLst>
          </p:cNvPr>
          <p:cNvSpPr txBox="1"/>
          <p:nvPr/>
        </p:nvSpPr>
        <p:spPr>
          <a:xfrm rot="4521479">
            <a:off x="3251097" y="3704658"/>
            <a:ext cx="96827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Utrechtsestraat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4803171-AAD1-F684-FDB7-DAF970230ABD}"/>
              </a:ext>
            </a:extLst>
          </p:cNvPr>
          <p:cNvSpPr txBox="1"/>
          <p:nvPr/>
        </p:nvSpPr>
        <p:spPr>
          <a:xfrm rot="4323890">
            <a:off x="3985378" y="3631979"/>
            <a:ext cx="96827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Weesperstraat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2713EE9-DBE8-23C8-1019-C2668FD3ADAF}"/>
              </a:ext>
            </a:extLst>
          </p:cNvPr>
          <p:cNvSpPr txBox="1"/>
          <p:nvPr/>
        </p:nvSpPr>
        <p:spPr>
          <a:xfrm rot="6132182">
            <a:off x="2533566" y="3784174"/>
            <a:ext cx="96827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Vijzelstraat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A53F907-20A2-2BE2-4967-7C639AEB3F3B}"/>
              </a:ext>
            </a:extLst>
          </p:cNvPr>
          <p:cNvSpPr txBox="1"/>
          <p:nvPr/>
        </p:nvSpPr>
        <p:spPr>
          <a:xfrm rot="17495435">
            <a:off x="948302" y="1506408"/>
            <a:ext cx="96827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Frederik </a:t>
            </a:r>
            <a:r>
              <a:rPr lang="en-US" sz="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hendrikstraat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912EE3E-E3ED-27BB-C9A0-E9D0B105CD0E}"/>
              </a:ext>
            </a:extLst>
          </p:cNvPr>
          <p:cNvSpPr txBox="1"/>
          <p:nvPr/>
        </p:nvSpPr>
        <p:spPr>
          <a:xfrm rot="1776097">
            <a:off x="5401806" y="2698416"/>
            <a:ext cx="96827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Wittenburgergracht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3" name="Rounded Rectangular Callout 52">
            <a:extLst>
              <a:ext uri="{FF2B5EF4-FFF2-40B4-BE49-F238E27FC236}">
                <a16:creationId xmlns:a16="http://schemas.microsoft.com/office/drawing/2014/main" id="{50202D1F-18EB-0C1D-AC49-B36012DF13FD}"/>
              </a:ext>
            </a:extLst>
          </p:cNvPr>
          <p:cNvSpPr/>
          <p:nvPr/>
        </p:nvSpPr>
        <p:spPr>
          <a:xfrm rot="10018875">
            <a:off x="3875363" y="650609"/>
            <a:ext cx="575907" cy="227678"/>
          </a:xfrm>
          <a:prstGeom prst="wedgeRoundRectCallout">
            <a:avLst/>
          </a:prstGeom>
          <a:solidFill>
            <a:schemeClr val="accent6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r>
              <a:rPr lang="en-NL" sz="600" dirty="0"/>
              <a:t>Caf</a:t>
            </a:r>
            <a:r>
              <a:rPr lang="en-GB" sz="600" dirty="0" err="1"/>
              <a:t>é</a:t>
            </a:r>
            <a:r>
              <a:rPr lang="en-NL" sz="600" dirty="0"/>
              <a:t> de ceuvel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EDEB050-C626-A56B-3481-56CC83712ECD}"/>
              </a:ext>
            </a:extLst>
          </p:cNvPr>
          <p:cNvSpPr txBox="1"/>
          <p:nvPr/>
        </p:nvSpPr>
        <p:spPr>
          <a:xfrm rot="2272826">
            <a:off x="4031361" y="2014187"/>
            <a:ext cx="96827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Prins</a:t>
            </a:r>
            <a:r>
              <a:rPr lang="en-US" sz="5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Hendrikkade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029E3C3-E933-1765-7B10-0298A370B921}"/>
              </a:ext>
            </a:extLst>
          </p:cNvPr>
          <p:cNvSpPr txBox="1"/>
          <p:nvPr/>
        </p:nvSpPr>
        <p:spPr>
          <a:xfrm rot="4036442">
            <a:off x="5693695" y="4213956"/>
            <a:ext cx="96827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Linneasustraat</a:t>
            </a:r>
            <a:endParaRPr lang="en-NL" sz="5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35E295A-37EF-364B-8D76-62783D5DF7D1}"/>
              </a:ext>
            </a:extLst>
          </p:cNvPr>
          <p:cNvSpPr txBox="1"/>
          <p:nvPr/>
        </p:nvSpPr>
        <p:spPr>
          <a:xfrm rot="1713396">
            <a:off x="5974265" y="1823220"/>
            <a:ext cx="9682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Piet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Heinkade</a:t>
            </a:r>
            <a:endParaRPr lang="en-NL" sz="7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356D93-CC3A-C53C-BEDF-2288E5CBC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1400" y="5132990"/>
            <a:ext cx="685658" cy="20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2880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157</TotalTime>
  <Words>170</Words>
  <Application>Microsoft Macintosh PowerPoint</Application>
  <PresentationFormat>Custom</PresentationFormat>
  <Paragraphs>65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Tahoma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Lodewijk Bogaards</dc:creator>
  <cp:lastModifiedBy>Lodewijk Bogaards</cp:lastModifiedBy>
  <cp:revision>10</cp:revision>
  <cp:lastPrinted>2024-05-11T10:36:16Z</cp:lastPrinted>
  <dcterms:created xsi:type="dcterms:W3CDTF">2024-05-11T08:46:57Z</dcterms:created>
  <dcterms:modified xsi:type="dcterms:W3CDTF">2024-07-21T09:26:35Z</dcterms:modified>
</cp:coreProperties>
</file>

<file path=docProps/thumbnail.jpeg>
</file>